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256" r:id="rId2"/>
    <p:sldId id="257" r:id="rId3"/>
    <p:sldId id="258" r:id="rId4"/>
    <p:sldId id="259" r:id="rId5"/>
    <p:sldId id="275" r:id="rId6"/>
    <p:sldId id="273" r:id="rId7"/>
    <p:sldId id="261" r:id="rId8"/>
    <p:sldId id="262" r:id="rId9"/>
    <p:sldId id="260" r:id="rId10"/>
    <p:sldId id="264" r:id="rId11"/>
    <p:sldId id="267" r:id="rId12"/>
    <p:sldId id="265" r:id="rId13"/>
    <p:sldId id="269" r:id="rId14"/>
    <p:sldId id="270" r:id="rId15"/>
    <p:sldId id="266" r:id="rId16"/>
    <p:sldId id="272" r:id="rId17"/>
    <p:sldId id="271"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9" d="100"/>
          <a:sy n="119" d="100"/>
        </p:scale>
        <p:origin x="-768"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03E06DA-4165-4B09-AA91-1CFAACA24E5B}" type="datetimeFigureOut">
              <a:rPr lang="en-CA" smtClean="0"/>
              <a:t>2012-03-06</a:t>
            </a:fld>
            <a:endParaRPr lang="en-CA"/>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9E56C2C-A67F-469F-B25A-A525CBD5DBE4}" type="slidenum">
              <a:rPr lang="en-CA" smtClean="0"/>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A8AB51-0E92-4F3F-9C21-A99AFBAA2D51}" type="datetimeFigureOut">
              <a:rPr lang="en-CA" smtClean="0"/>
              <a:pPr/>
              <a:t>2012-03-06</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1D0CB9-BCB7-4ACE-B65F-295CBF2A2DA0}" type="slidenum">
              <a:rPr lang="en-CA" smtClean="0"/>
              <a:pPr/>
              <a:t>‹#›</a:t>
            </a:fld>
            <a:endParaRPr lang="en-CA"/>
          </a:p>
        </p:txBody>
      </p:sp>
    </p:spTree>
    <p:extLst>
      <p:ext uri="{BB962C8B-B14F-4D97-AF65-F5344CB8AC3E}">
        <p14:creationId xmlns="" xmlns:p14="http://schemas.microsoft.com/office/powerpoint/2010/main" val="4043121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smtClean="0"/>
          </a:p>
          <a:p>
            <a:r>
              <a:rPr lang="en-CA" dirty="0" smtClean="0"/>
              <a:t>Although I mention </a:t>
            </a:r>
            <a:r>
              <a:rPr lang="en-CA" dirty="0" err="1" smtClean="0"/>
              <a:t>Ft.St</a:t>
            </a:r>
            <a:r>
              <a:rPr lang="en-CA" dirty="0" smtClean="0"/>
              <a:t>. James district briefly, I am not speaking on their behalf….</a:t>
            </a:r>
          </a:p>
          <a:p>
            <a:r>
              <a:rPr lang="en-CA" dirty="0" smtClean="0"/>
              <a:t>In interests of full</a:t>
            </a:r>
            <a:r>
              <a:rPr lang="en-CA" baseline="0" dirty="0" smtClean="0"/>
              <a:t> disclosure:  I am married to the BCTS planner in </a:t>
            </a:r>
            <a:r>
              <a:rPr lang="en-CA" baseline="0" dirty="0" err="1" smtClean="0"/>
              <a:t>Vanderhoof</a:t>
            </a:r>
            <a:r>
              <a:rPr lang="en-CA" baseline="0" dirty="0" smtClean="0"/>
              <a:t>, who is on the BCTS management team, but not part of the decision to …</a:t>
            </a:r>
            <a:endParaRPr lang="en-CA" dirty="0"/>
          </a:p>
        </p:txBody>
      </p:sp>
      <p:sp>
        <p:nvSpPr>
          <p:cNvPr id="4" name="Slide Number Placeholder 3"/>
          <p:cNvSpPr>
            <a:spLocks noGrp="1"/>
          </p:cNvSpPr>
          <p:nvPr>
            <p:ph type="sldNum" sz="quarter" idx="10"/>
          </p:nvPr>
        </p:nvSpPr>
        <p:spPr/>
        <p:txBody>
          <a:bodyPr/>
          <a:lstStyle/>
          <a:p>
            <a:fld id="{E21D0CB9-BCB7-4ACE-B65F-295CBF2A2DA0}" type="slidenum">
              <a:rPr lang="en-CA" smtClean="0"/>
              <a:pPr/>
              <a:t>1</a:t>
            </a:fld>
            <a:endParaRPr lang="en-CA"/>
          </a:p>
        </p:txBody>
      </p:sp>
    </p:spTree>
    <p:extLst>
      <p:ext uri="{BB962C8B-B14F-4D97-AF65-F5344CB8AC3E}">
        <p14:creationId xmlns="" xmlns:p14="http://schemas.microsoft.com/office/powerpoint/2010/main" val="327571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err="1" smtClean="0"/>
              <a:t>Conifex</a:t>
            </a:r>
            <a:r>
              <a:rPr lang="en-CA" dirty="0" smtClean="0"/>
              <a:t> was formally Pope</a:t>
            </a:r>
            <a:r>
              <a:rPr lang="en-CA" baseline="0" dirty="0" smtClean="0"/>
              <a:t> and Talbot, who went into </a:t>
            </a:r>
            <a:r>
              <a:rPr lang="en-CA" baseline="0" dirty="0" err="1" smtClean="0"/>
              <a:t>recievership</a:t>
            </a:r>
            <a:r>
              <a:rPr lang="en-CA" baseline="0" dirty="0" smtClean="0"/>
              <a:t>.   They bid on the FFT recipient agreement in order to keep a skeleton staff of </a:t>
            </a:r>
            <a:r>
              <a:rPr lang="en-CA" baseline="0" dirty="0" err="1" smtClean="0"/>
              <a:t>silviculture</a:t>
            </a:r>
            <a:r>
              <a:rPr lang="en-CA" baseline="0" dirty="0" smtClean="0"/>
              <a:t> foresters working until the mill was back in production.   </a:t>
            </a:r>
            <a:r>
              <a:rPr lang="en-CA" dirty="0" err="1" smtClean="0"/>
              <a:t>Conifex</a:t>
            </a:r>
            <a:r>
              <a:rPr lang="en-CA" dirty="0" smtClean="0"/>
              <a:t>, a new firm set up by three former forestry and investment banking executives, which is being run by former Slocan CEO Ken Shields, Former </a:t>
            </a:r>
            <a:r>
              <a:rPr lang="en-CA" dirty="0" err="1" smtClean="0"/>
              <a:t>Primex</a:t>
            </a:r>
            <a:r>
              <a:rPr lang="en-CA" dirty="0" smtClean="0"/>
              <a:t> Forest Products CEO George </a:t>
            </a:r>
            <a:r>
              <a:rPr lang="en-CA" dirty="0" err="1" smtClean="0"/>
              <a:t>Malpass</a:t>
            </a:r>
            <a:r>
              <a:rPr lang="en-CA" dirty="0" smtClean="0"/>
              <a:t> and former Raymond James executive Dave Roberts </a:t>
            </a:r>
            <a:endParaRPr lang="en-CA" dirty="0"/>
          </a:p>
        </p:txBody>
      </p:sp>
      <p:sp>
        <p:nvSpPr>
          <p:cNvPr id="4" name="Slide Number Placeholder 3"/>
          <p:cNvSpPr>
            <a:spLocks noGrp="1"/>
          </p:cNvSpPr>
          <p:nvPr>
            <p:ph type="sldNum" sz="quarter" idx="10"/>
          </p:nvPr>
        </p:nvSpPr>
        <p:spPr/>
        <p:txBody>
          <a:bodyPr/>
          <a:lstStyle/>
          <a:p>
            <a:fld id="{E21D0CB9-BCB7-4ACE-B65F-295CBF2A2DA0}"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Site prep is a good fit with</a:t>
            </a:r>
            <a:r>
              <a:rPr lang="en-CA" baseline="0" dirty="0" smtClean="0"/>
              <a:t> BCTS program and will ensure economies of scale are realized</a:t>
            </a:r>
            <a:endParaRPr lang="en-CA" dirty="0"/>
          </a:p>
        </p:txBody>
      </p:sp>
      <p:sp>
        <p:nvSpPr>
          <p:cNvPr id="4" name="Slide Number Placeholder 3"/>
          <p:cNvSpPr>
            <a:spLocks noGrp="1"/>
          </p:cNvSpPr>
          <p:nvPr>
            <p:ph type="sldNum" sz="quarter" idx="10"/>
          </p:nvPr>
        </p:nvSpPr>
        <p:spPr/>
        <p:txBody>
          <a:bodyPr/>
          <a:lstStyle/>
          <a:p>
            <a:fld id="{E21D0CB9-BCB7-4ACE-B65F-295CBF2A2DA0}" type="slidenum">
              <a:rPr lang="en-CA" smtClean="0"/>
              <a:pPr/>
              <a:t>7</a:t>
            </a:fld>
            <a:endParaRPr lang="en-CA"/>
          </a:p>
        </p:txBody>
      </p:sp>
    </p:spTree>
    <p:extLst>
      <p:ext uri="{BB962C8B-B14F-4D97-AF65-F5344CB8AC3E}">
        <p14:creationId xmlns="" xmlns:p14="http://schemas.microsoft.com/office/powerpoint/2010/main" val="726357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Bullet 1:  current planting program in</a:t>
            </a:r>
            <a:r>
              <a:rPr lang="en-CA" baseline="0" dirty="0" smtClean="0"/>
              <a:t> DVA slowly declining</a:t>
            </a:r>
            <a:endParaRPr lang="en-CA" dirty="0"/>
          </a:p>
        </p:txBody>
      </p:sp>
      <p:sp>
        <p:nvSpPr>
          <p:cNvPr id="4" name="Slide Number Placeholder 3"/>
          <p:cNvSpPr>
            <a:spLocks noGrp="1"/>
          </p:cNvSpPr>
          <p:nvPr>
            <p:ph type="sldNum" sz="quarter" idx="10"/>
          </p:nvPr>
        </p:nvSpPr>
        <p:spPr/>
        <p:txBody>
          <a:bodyPr/>
          <a:lstStyle/>
          <a:p>
            <a:fld id="{E21D0CB9-BCB7-4ACE-B65F-295CBF2A2DA0}" type="slidenum">
              <a:rPr lang="en-CA" smtClean="0"/>
              <a:pPr/>
              <a:t>9</a:t>
            </a:fld>
            <a:endParaRPr lang="en-CA"/>
          </a:p>
        </p:txBody>
      </p:sp>
    </p:spTree>
    <p:extLst>
      <p:ext uri="{BB962C8B-B14F-4D97-AF65-F5344CB8AC3E}">
        <p14:creationId xmlns="" xmlns:p14="http://schemas.microsoft.com/office/powerpoint/2010/main" val="826227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Acting TSM manager provided these details.</a:t>
            </a:r>
          </a:p>
          <a:p>
            <a:r>
              <a:rPr lang="en-CA" dirty="0" smtClean="0"/>
              <a:t>BCTS costs are actually much</a:t>
            </a:r>
            <a:r>
              <a:rPr lang="en-CA" baseline="0" dirty="0" smtClean="0"/>
              <a:t> </a:t>
            </a:r>
            <a:endParaRPr lang="en-CA" dirty="0"/>
          </a:p>
        </p:txBody>
      </p:sp>
      <p:sp>
        <p:nvSpPr>
          <p:cNvPr id="4" name="Slide Number Placeholder 3"/>
          <p:cNvSpPr>
            <a:spLocks noGrp="1"/>
          </p:cNvSpPr>
          <p:nvPr>
            <p:ph type="sldNum" sz="quarter" idx="10"/>
          </p:nvPr>
        </p:nvSpPr>
        <p:spPr/>
        <p:txBody>
          <a:bodyPr/>
          <a:lstStyle/>
          <a:p>
            <a:fld id="{E21D0CB9-BCB7-4ACE-B65F-295CBF2A2DA0}" type="slidenum">
              <a:rPr lang="en-CA" smtClean="0"/>
              <a:pPr/>
              <a:t>12</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Bullet 3:  takes 3 to 4 hours to set up a new opening</a:t>
            </a:r>
            <a:r>
              <a:rPr lang="en-CA" baseline="0" dirty="0" smtClean="0"/>
              <a:t> on fires.  </a:t>
            </a:r>
            <a:r>
              <a:rPr lang="en-CA" baseline="0" dirty="0" err="1" smtClean="0"/>
              <a:t>Conifex</a:t>
            </a:r>
            <a:r>
              <a:rPr lang="en-CA" baseline="0" dirty="0" smtClean="0"/>
              <a:t> Genus won’t speak to BCTS Genus.  </a:t>
            </a:r>
            <a:r>
              <a:rPr lang="en-CA" baseline="0" dirty="0" err="1" smtClean="0"/>
              <a:t>Cengea</a:t>
            </a:r>
            <a:r>
              <a:rPr lang="en-CA" baseline="0" dirty="0" smtClean="0"/>
              <a:t> was willing to write a program to make the two compatible, but it would have been more than 2X cost of getting BCTS staff to redo the work.</a:t>
            </a:r>
            <a:endParaRPr lang="en-CA" dirty="0"/>
          </a:p>
        </p:txBody>
      </p:sp>
      <p:sp>
        <p:nvSpPr>
          <p:cNvPr id="4" name="Slide Number Placeholder 3"/>
          <p:cNvSpPr>
            <a:spLocks noGrp="1"/>
          </p:cNvSpPr>
          <p:nvPr>
            <p:ph type="sldNum" sz="quarter" idx="10"/>
          </p:nvPr>
        </p:nvSpPr>
        <p:spPr/>
        <p:txBody>
          <a:bodyPr/>
          <a:lstStyle/>
          <a:p>
            <a:fld id="{E21D0CB9-BCB7-4ACE-B65F-295CBF2A2DA0}" type="slidenum">
              <a:rPr lang="en-CA" smtClean="0"/>
              <a:pPr/>
              <a:t>15</a:t>
            </a:fld>
            <a:endParaRPr lang="en-CA"/>
          </a:p>
        </p:txBody>
      </p:sp>
    </p:spTree>
    <p:extLst>
      <p:ext uri="{BB962C8B-B14F-4D97-AF65-F5344CB8AC3E}">
        <p14:creationId xmlns="" xmlns:p14="http://schemas.microsoft.com/office/powerpoint/2010/main" val="2517355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Ben Turner from consulting Company:  CTQ  Cost, time and quality</a:t>
            </a:r>
            <a:endParaRPr lang="en-CA" dirty="0"/>
          </a:p>
        </p:txBody>
      </p:sp>
      <p:sp>
        <p:nvSpPr>
          <p:cNvPr id="4" name="Slide Number Placeholder 3"/>
          <p:cNvSpPr>
            <a:spLocks noGrp="1"/>
          </p:cNvSpPr>
          <p:nvPr>
            <p:ph type="sldNum" sz="quarter" idx="10"/>
          </p:nvPr>
        </p:nvSpPr>
        <p:spPr/>
        <p:txBody>
          <a:bodyPr/>
          <a:lstStyle/>
          <a:p>
            <a:fld id="{E21D0CB9-BCB7-4ACE-B65F-295CBF2A2DA0}" type="slidenum">
              <a:rPr lang="en-CA" smtClean="0"/>
              <a:pPr/>
              <a:t>17</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D691A7F5-BABC-411C-9852-18BD04CE95AA}" type="datetimeFigureOut">
              <a:rPr lang="en-CA" smtClean="0"/>
              <a:pPr/>
              <a:t>2012-03-06</a:t>
            </a:fld>
            <a:endParaRPr lang="en-C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C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C01249BE-06BA-4E67-A749-B17DAB9CE12E}" type="slidenum">
              <a:rPr lang="en-CA" smtClean="0"/>
              <a:pPr/>
              <a:t>‹#›</a:t>
            </a:fld>
            <a:endParaRPr lang="en-C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691A7F5-BABC-411C-9852-18BD04CE95AA}" type="datetimeFigureOut">
              <a:rPr lang="en-CA" smtClean="0"/>
              <a:pPr/>
              <a:t>2012-03-06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01249BE-06BA-4E67-A749-B17DAB9CE12E}"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91A7F5-BABC-411C-9852-18BD04CE95AA}" type="datetimeFigureOut">
              <a:rPr lang="en-CA" smtClean="0"/>
              <a:pPr/>
              <a:t>2012-03-06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01249BE-06BA-4E67-A749-B17DAB9CE12E}"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D691A7F5-BABC-411C-9852-18BD04CE95AA}" type="datetimeFigureOut">
              <a:rPr lang="en-CA" smtClean="0"/>
              <a:pPr/>
              <a:t>2012-03-06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01249BE-06BA-4E67-A749-B17DAB9CE12E}" type="slidenum">
              <a:rPr lang="en-CA" smtClean="0"/>
              <a:pPr/>
              <a:t>‹#›</a:t>
            </a:fld>
            <a:endParaRPr lang="en-CA"/>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691A7F5-BABC-411C-9852-18BD04CE95AA}" type="datetimeFigureOut">
              <a:rPr lang="en-CA" smtClean="0"/>
              <a:pPr/>
              <a:t>2012-03-06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C01249BE-06BA-4E67-A749-B17DAB9CE12E}"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91A7F5-BABC-411C-9852-18BD04CE95AA}" type="datetimeFigureOut">
              <a:rPr lang="en-CA" smtClean="0"/>
              <a:pPr/>
              <a:t>2012-03-06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C01249BE-06BA-4E67-A749-B17DAB9CE12E}"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91A7F5-BABC-411C-9852-18BD04CE95AA}" type="datetimeFigureOut">
              <a:rPr lang="en-CA" smtClean="0"/>
              <a:pPr/>
              <a:t>2012-03-06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C01249BE-06BA-4E67-A749-B17DAB9CE12E}"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691A7F5-BABC-411C-9852-18BD04CE95AA}" type="datetimeFigureOut">
              <a:rPr lang="en-CA" smtClean="0"/>
              <a:pPr/>
              <a:t>2012-03-06</a:t>
            </a:fld>
            <a:endParaRPr lang="en-CA"/>
          </a:p>
        </p:txBody>
      </p:sp>
      <p:sp>
        <p:nvSpPr>
          <p:cNvPr id="7" name="Slide Number Placeholder 6"/>
          <p:cNvSpPr>
            <a:spLocks noGrp="1"/>
          </p:cNvSpPr>
          <p:nvPr>
            <p:ph type="sldNum" sz="quarter" idx="12"/>
          </p:nvPr>
        </p:nvSpPr>
        <p:spPr/>
        <p:txBody>
          <a:bodyPr/>
          <a:lstStyle/>
          <a:p>
            <a:fld id="{C01249BE-06BA-4E67-A749-B17DAB9CE12E}" type="slidenum">
              <a:rPr lang="en-CA" smtClean="0"/>
              <a:pPr/>
              <a:t>‹#›</a:t>
            </a:fld>
            <a:endParaRPr lang="en-C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C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91A7F5-BABC-411C-9852-18BD04CE95AA}" type="datetimeFigureOut">
              <a:rPr lang="en-CA" smtClean="0"/>
              <a:pPr/>
              <a:t>2012-03-06</a:t>
            </a:fld>
            <a:endParaRPr lang="en-C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CA"/>
          </a:p>
        </p:txBody>
      </p:sp>
      <p:sp>
        <p:nvSpPr>
          <p:cNvPr id="7" name="Slide Number Placeholder 6"/>
          <p:cNvSpPr>
            <a:spLocks noGrp="1"/>
          </p:cNvSpPr>
          <p:nvPr>
            <p:ph type="sldNum" sz="quarter" idx="12"/>
          </p:nvPr>
        </p:nvSpPr>
        <p:spPr/>
        <p:txBody>
          <a:bodyPr/>
          <a:lstStyle/>
          <a:p>
            <a:fld id="{C01249BE-06BA-4E67-A749-B17DAB9CE12E}"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91A7F5-BABC-411C-9852-18BD04CE95AA}" type="datetimeFigureOut">
              <a:rPr lang="en-CA" smtClean="0"/>
              <a:pPr/>
              <a:t>2012-03-06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01249BE-06BA-4E67-A749-B17DAB9CE12E}"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91A7F5-BABC-411C-9852-18BD04CE95AA}" type="datetimeFigureOut">
              <a:rPr lang="en-CA" smtClean="0"/>
              <a:pPr/>
              <a:t>2012-03-06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01249BE-06BA-4E67-A749-B17DAB9CE12E}"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D691A7F5-BABC-411C-9852-18BD04CE95AA}" type="datetimeFigureOut">
              <a:rPr lang="en-CA" smtClean="0"/>
              <a:pPr/>
              <a:t>2012-03-06</a:t>
            </a:fld>
            <a:endParaRPr lang="en-C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C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C01249BE-06BA-4E67-A749-B17DAB9CE12E}"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Northern Exposure</a:t>
            </a:r>
            <a:endParaRPr lang="en-CA" dirty="0"/>
          </a:p>
        </p:txBody>
      </p:sp>
      <p:sp>
        <p:nvSpPr>
          <p:cNvPr id="3" name="Subtitle 2"/>
          <p:cNvSpPr>
            <a:spLocks noGrp="1"/>
          </p:cNvSpPr>
          <p:nvPr>
            <p:ph type="subTitle" idx="1"/>
          </p:nvPr>
        </p:nvSpPr>
        <p:spPr/>
        <p:txBody>
          <a:bodyPr/>
          <a:lstStyle/>
          <a:p>
            <a:r>
              <a:rPr lang="en-CA" dirty="0" smtClean="0"/>
              <a:t>BCTS and </a:t>
            </a:r>
            <a:r>
              <a:rPr lang="en-CA" dirty="0" err="1" smtClean="0"/>
              <a:t>Vanderhoof</a:t>
            </a:r>
            <a:r>
              <a:rPr lang="en-CA" dirty="0" smtClean="0"/>
              <a:t> District Collaboration on FFT Implementation</a:t>
            </a:r>
            <a:endParaRPr lang="en-CA" dirty="0"/>
          </a:p>
        </p:txBody>
      </p:sp>
    </p:spTree>
    <p:extLst>
      <p:ext uri="{BB962C8B-B14F-4D97-AF65-F5344CB8AC3E}">
        <p14:creationId xmlns="" xmlns:p14="http://schemas.microsoft.com/office/powerpoint/2010/main" val="123048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Backgrounder	</a:t>
            </a:r>
            <a:endParaRPr lang="en-CA" dirty="0"/>
          </a:p>
        </p:txBody>
      </p:sp>
      <p:sp>
        <p:nvSpPr>
          <p:cNvPr id="3" name="Content Placeholder 2"/>
          <p:cNvSpPr>
            <a:spLocks noGrp="1"/>
          </p:cNvSpPr>
          <p:nvPr>
            <p:ph idx="1"/>
          </p:nvPr>
        </p:nvSpPr>
        <p:spPr/>
        <p:txBody>
          <a:bodyPr>
            <a:normAutofit fontScale="92500"/>
          </a:bodyPr>
          <a:lstStyle/>
          <a:p>
            <a:r>
              <a:rPr lang="en-CA" dirty="0" err="1" smtClean="0"/>
              <a:t>Conifex</a:t>
            </a:r>
            <a:r>
              <a:rPr lang="en-CA" dirty="0" smtClean="0"/>
              <a:t> has held the Recipient Agreement for the </a:t>
            </a:r>
            <a:r>
              <a:rPr lang="en-CA" dirty="0" err="1" smtClean="0"/>
              <a:t>Vanderhoof</a:t>
            </a:r>
            <a:r>
              <a:rPr lang="en-CA" dirty="0" smtClean="0"/>
              <a:t> and Ft. St. James Districts since </a:t>
            </a:r>
            <a:r>
              <a:rPr lang="en-CA" dirty="0" smtClean="0"/>
              <a:t>2007</a:t>
            </a:r>
            <a:endParaRPr lang="en-CA" dirty="0" smtClean="0"/>
          </a:p>
          <a:p>
            <a:r>
              <a:rPr lang="en-CA" dirty="0" smtClean="0"/>
              <a:t>Last spring, </a:t>
            </a:r>
            <a:r>
              <a:rPr lang="en-CA" dirty="0" err="1" smtClean="0"/>
              <a:t>Conifex</a:t>
            </a:r>
            <a:r>
              <a:rPr lang="en-CA" dirty="0" smtClean="0"/>
              <a:t> gave notice that they </a:t>
            </a:r>
            <a:r>
              <a:rPr lang="en-CA" dirty="0" smtClean="0"/>
              <a:t>now had </a:t>
            </a:r>
            <a:r>
              <a:rPr lang="en-CA" dirty="0" smtClean="0"/>
              <a:t>too much of their own work to do, and were relinquishing the Agreement</a:t>
            </a:r>
          </a:p>
          <a:p>
            <a:r>
              <a:rPr lang="en-CA" dirty="0" smtClean="0"/>
              <a:t>At that point, </a:t>
            </a:r>
            <a:r>
              <a:rPr lang="en-CA" dirty="0" smtClean="0"/>
              <a:t>Ljiljana </a:t>
            </a:r>
            <a:r>
              <a:rPr lang="en-CA" dirty="0" smtClean="0"/>
              <a:t>and Susan visited both districts to scope out the interest of districts to take over all or part of the FFT program.</a:t>
            </a:r>
            <a:endParaRPr lang="en-CA" dirty="0"/>
          </a:p>
        </p:txBody>
      </p:sp>
    </p:spTree>
    <p:extLst>
      <p:ext uri="{BB962C8B-B14F-4D97-AF65-F5344CB8AC3E}">
        <p14:creationId xmlns="" xmlns:p14="http://schemas.microsoft.com/office/powerpoint/2010/main" val="743444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92500" lnSpcReduction="10000"/>
          </a:bodyPr>
          <a:lstStyle/>
          <a:p>
            <a:r>
              <a:rPr lang="en-CA" dirty="0" smtClean="0"/>
              <a:t>Both </a:t>
            </a:r>
            <a:r>
              <a:rPr lang="en-CA" dirty="0" smtClean="0"/>
              <a:t>Districts (DJA and DVA) </a:t>
            </a:r>
            <a:r>
              <a:rPr lang="en-CA" dirty="0" smtClean="0"/>
              <a:t>expressed interest in getting involved in the program, but the two districts went in different directions with regard to how the program would be implemented, because the focus of the program is different in each district.</a:t>
            </a:r>
          </a:p>
          <a:p>
            <a:r>
              <a:rPr lang="en-CA" dirty="0" err="1" smtClean="0"/>
              <a:t>Vanderhoof</a:t>
            </a:r>
            <a:r>
              <a:rPr lang="en-CA" dirty="0" smtClean="0"/>
              <a:t> District had two significant forest fires in 2010:  the Grier Fire in June, and the </a:t>
            </a:r>
            <a:r>
              <a:rPr lang="en-CA" dirty="0" err="1" smtClean="0"/>
              <a:t>Binta</a:t>
            </a:r>
            <a:r>
              <a:rPr lang="en-CA" dirty="0" smtClean="0"/>
              <a:t> in August, for a total of about 25,000 ha lost.</a:t>
            </a:r>
            <a:endParaRPr lang="en-CA" dirty="0"/>
          </a:p>
        </p:txBody>
      </p:sp>
    </p:spTree>
    <p:extLst>
      <p:ext uri="{BB962C8B-B14F-4D97-AF65-F5344CB8AC3E}">
        <p14:creationId xmlns="" xmlns:p14="http://schemas.microsoft.com/office/powerpoint/2010/main" val="1793429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dirty="0" smtClean="0"/>
              <a:t>District staff realized that, given the current staffing, it would be difficult to roll out the entire program, particularly since planting was due to increase by 350% in 2013.</a:t>
            </a:r>
          </a:p>
          <a:p>
            <a:r>
              <a:rPr lang="en-CA" dirty="0" smtClean="0"/>
              <a:t>In particular, this would mean planning and prescriptions for 1.5 MM seedlings during 2012 season (</a:t>
            </a:r>
            <a:r>
              <a:rPr lang="en-CA" dirty="0" err="1" smtClean="0"/>
              <a:t>Conifex</a:t>
            </a:r>
            <a:r>
              <a:rPr lang="en-CA" dirty="0" smtClean="0"/>
              <a:t> had identified homes for the other 1.5 MM)</a:t>
            </a:r>
            <a:endParaRPr lang="en-CA" dirty="0"/>
          </a:p>
        </p:txBody>
      </p:sp>
    </p:spTree>
    <p:extLst>
      <p:ext uri="{BB962C8B-B14F-4D97-AF65-F5344CB8AC3E}">
        <p14:creationId xmlns="" xmlns:p14="http://schemas.microsoft.com/office/powerpoint/2010/main" val="896909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92500" lnSpcReduction="10000"/>
          </a:bodyPr>
          <a:lstStyle/>
          <a:p>
            <a:r>
              <a:rPr lang="en-CA" dirty="0" smtClean="0"/>
              <a:t>BCTS spent several weeks evaluating their options and submitted a proposal to carry out portions of the FFT program</a:t>
            </a:r>
          </a:p>
          <a:p>
            <a:r>
              <a:rPr lang="en-CA" dirty="0" smtClean="0"/>
              <a:t>There is a currently a Memorandum of Understanding in the form of a  Service Agreement in place, dated April 12, 2011, between BCTS and the Forest Practices and Investment Branch that provides guidance on the implementation of BCTS delivering the FFT program.  Contact Kelly for a copy.</a:t>
            </a:r>
          </a:p>
          <a:p>
            <a:endParaRPr lang="en-CA" dirty="0" smtClean="0"/>
          </a:p>
          <a:p>
            <a:endParaRPr lang="en-C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2012/13 Program	</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Spring plant:  866,800 seedlings</a:t>
            </a:r>
          </a:p>
          <a:p>
            <a:r>
              <a:rPr lang="en-CA" dirty="0" smtClean="0"/>
              <a:t>Access:  $76,600</a:t>
            </a:r>
          </a:p>
          <a:p>
            <a:r>
              <a:rPr lang="en-CA" dirty="0" smtClean="0"/>
              <a:t>Overview Planning:  $16,534</a:t>
            </a:r>
          </a:p>
          <a:p>
            <a:r>
              <a:rPr lang="en-CA" dirty="0" smtClean="0"/>
              <a:t>Stocking/FG surveys:  2500 ha</a:t>
            </a:r>
          </a:p>
          <a:p>
            <a:r>
              <a:rPr lang="en-CA" dirty="0" smtClean="0"/>
              <a:t>Prescriptions/planning:  4473 ha</a:t>
            </a:r>
          </a:p>
          <a:p>
            <a:r>
              <a:rPr lang="en-CA" dirty="0" smtClean="0"/>
              <a:t>Site Prep:  0</a:t>
            </a:r>
          </a:p>
          <a:p>
            <a:r>
              <a:rPr lang="en-CA" dirty="0" smtClean="0"/>
              <a:t>Stand Maintenance:  0</a:t>
            </a:r>
          </a:p>
          <a:p>
            <a:r>
              <a:rPr lang="en-CA" dirty="0" smtClean="0"/>
              <a:t>Total  Current Reforestation dollars :  $886,850</a:t>
            </a:r>
          </a:p>
          <a:p>
            <a:r>
              <a:rPr lang="en-CA" dirty="0" smtClean="0"/>
              <a:t>Total  Timber Supply Mitigation:  $0</a:t>
            </a:r>
            <a:endParaRPr lang="en-C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Division of Labour</a:t>
            </a:r>
            <a:endParaRPr lang="en-CA" dirty="0"/>
          </a:p>
        </p:txBody>
      </p:sp>
      <p:sp>
        <p:nvSpPr>
          <p:cNvPr id="3" name="Content Placeholder 2"/>
          <p:cNvSpPr>
            <a:spLocks noGrp="1"/>
          </p:cNvSpPr>
          <p:nvPr>
            <p:ph idx="1"/>
          </p:nvPr>
        </p:nvSpPr>
        <p:spPr/>
        <p:txBody>
          <a:bodyPr>
            <a:normAutofit/>
          </a:bodyPr>
          <a:lstStyle/>
          <a:p>
            <a:r>
              <a:rPr lang="en-CA" dirty="0" smtClean="0"/>
              <a:t>Went </a:t>
            </a:r>
            <a:r>
              <a:rPr lang="en-CA" dirty="0" smtClean="0"/>
              <a:t>through the planned budget line by line and allocated activities to the organization that will complement current activities</a:t>
            </a:r>
          </a:p>
          <a:p>
            <a:r>
              <a:rPr lang="en-CA" dirty="0" smtClean="0"/>
              <a:t>For 2012, District staff will implement the </a:t>
            </a:r>
            <a:r>
              <a:rPr lang="en-CA" dirty="0" smtClean="0"/>
              <a:t>stocking survey </a:t>
            </a:r>
            <a:r>
              <a:rPr lang="en-CA" dirty="0" smtClean="0"/>
              <a:t>program</a:t>
            </a:r>
          </a:p>
          <a:p>
            <a:r>
              <a:rPr lang="en-CA" dirty="0" smtClean="0"/>
              <a:t>BCTS will implement the </a:t>
            </a:r>
            <a:r>
              <a:rPr lang="en-CA" dirty="0" smtClean="0"/>
              <a:t>planting, prescriptions, and access management</a:t>
            </a:r>
            <a:endParaRPr lang="en-CA" dirty="0" smtClean="0"/>
          </a:p>
          <a:p>
            <a:endParaRPr lang="en-CA" dirty="0"/>
          </a:p>
        </p:txBody>
      </p:sp>
    </p:spTree>
    <p:extLst>
      <p:ext uri="{BB962C8B-B14F-4D97-AF65-F5344CB8AC3E}">
        <p14:creationId xmlns="" xmlns:p14="http://schemas.microsoft.com/office/powerpoint/2010/main" val="185291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dirty="0" smtClean="0"/>
          </a:p>
          <a:p>
            <a:r>
              <a:rPr lang="en-CA" dirty="0" smtClean="0"/>
              <a:t>Future </a:t>
            </a:r>
            <a:r>
              <a:rPr lang="en-CA" dirty="0"/>
              <a:t>plans: </a:t>
            </a:r>
            <a:r>
              <a:rPr lang="en-CA" dirty="0" smtClean="0"/>
              <a:t>District will implement Brushing and Site Prep, but site prep may be revisited in the future</a:t>
            </a:r>
            <a:endParaRPr lang="en-CA" dirty="0"/>
          </a:p>
          <a:p>
            <a:r>
              <a:rPr lang="en-CA" dirty="0"/>
              <a:t>Each organization will  accrue the 10% overhead fee for the activity that they are implementing</a:t>
            </a:r>
          </a:p>
          <a:p>
            <a:endParaRPr lang="en-CA" dirty="0"/>
          </a:p>
        </p:txBody>
      </p:sp>
    </p:spTree>
    <p:extLst>
      <p:ext uri="{BB962C8B-B14F-4D97-AF65-F5344CB8AC3E}">
        <p14:creationId xmlns="" xmlns:p14="http://schemas.microsoft.com/office/powerpoint/2010/main" val="4155705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BCTS Advantages</a:t>
            </a:r>
            <a:endParaRPr lang="en-CA" dirty="0"/>
          </a:p>
        </p:txBody>
      </p:sp>
      <p:sp>
        <p:nvSpPr>
          <p:cNvPr id="3" name="Content Placeholder 2"/>
          <p:cNvSpPr>
            <a:spLocks noGrp="1"/>
          </p:cNvSpPr>
          <p:nvPr>
            <p:ph idx="1"/>
          </p:nvPr>
        </p:nvSpPr>
        <p:spPr/>
        <p:txBody>
          <a:bodyPr/>
          <a:lstStyle/>
          <a:p>
            <a:r>
              <a:rPr lang="en-CA" dirty="0" smtClean="0"/>
              <a:t>Assist BCTS with economies of scale </a:t>
            </a:r>
          </a:p>
          <a:p>
            <a:pPr lvl="1"/>
            <a:r>
              <a:rPr lang="en-CA" dirty="0" smtClean="0"/>
              <a:t>2 MM seedling contract is optimum for pricing and staff </a:t>
            </a:r>
            <a:r>
              <a:rPr lang="en-CA" dirty="0" smtClean="0"/>
              <a:t>efficiencies for BCTS blocks.  </a:t>
            </a:r>
            <a:endParaRPr lang="en-CA" dirty="0" smtClean="0"/>
          </a:p>
          <a:p>
            <a:pPr lvl="1"/>
            <a:r>
              <a:rPr lang="en-CA" dirty="0" smtClean="0"/>
              <a:t>Will be able to combine FFT blocks with TS blocks </a:t>
            </a:r>
            <a:r>
              <a:rPr lang="en-CA" dirty="0" smtClean="0"/>
              <a:t>to </a:t>
            </a:r>
            <a:r>
              <a:rPr lang="en-CA" dirty="0" smtClean="0"/>
              <a:t>achieve at least 2 contracts of this </a:t>
            </a:r>
            <a:r>
              <a:rPr lang="en-CA" dirty="0" smtClean="0"/>
              <a:t>size in the future, and expect to lower FFT cost/tre</a:t>
            </a:r>
            <a:r>
              <a:rPr lang="en-CA" dirty="0" smtClean="0"/>
              <a:t>e by $0.05</a:t>
            </a:r>
            <a:endParaRPr lang="en-CA" dirty="0" smtClean="0"/>
          </a:p>
        </p:txBody>
      </p:sp>
    </p:spTree>
    <p:extLst>
      <p:ext uri="{BB962C8B-B14F-4D97-AF65-F5344CB8AC3E}">
        <p14:creationId xmlns="" xmlns:p14="http://schemas.microsoft.com/office/powerpoint/2010/main" val="2933340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85000" lnSpcReduction="20000"/>
          </a:bodyPr>
          <a:lstStyle/>
          <a:p>
            <a:r>
              <a:rPr lang="en-CA" dirty="0" smtClean="0"/>
              <a:t>More work for staff as sales volumes shift out of district</a:t>
            </a:r>
          </a:p>
          <a:p>
            <a:r>
              <a:rPr lang="en-CA" dirty="0" smtClean="0"/>
              <a:t>Maintain staffing at close to current levels</a:t>
            </a:r>
            <a:endParaRPr lang="en-CA" dirty="0" smtClean="0"/>
          </a:p>
          <a:p>
            <a:r>
              <a:rPr lang="en-CA" dirty="0" smtClean="0"/>
              <a:t>Greater </a:t>
            </a:r>
            <a:r>
              <a:rPr lang="en-CA" dirty="0" smtClean="0"/>
              <a:t>variety of planting </a:t>
            </a:r>
            <a:r>
              <a:rPr lang="en-CA" dirty="0" smtClean="0"/>
              <a:t>experiences </a:t>
            </a:r>
            <a:r>
              <a:rPr lang="en-CA" dirty="0" smtClean="0"/>
              <a:t>for staff and </a:t>
            </a:r>
            <a:r>
              <a:rPr lang="en-CA" dirty="0" smtClean="0"/>
              <a:t>crews (ex </a:t>
            </a:r>
            <a:r>
              <a:rPr lang="en-CA" dirty="0" err="1" smtClean="0"/>
              <a:t>underplants</a:t>
            </a:r>
            <a:r>
              <a:rPr lang="en-CA" dirty="0" smtClean="0"/>
              <a:t>, etc)</a:t>
            </a:r>
            <a:endParaRPr lang="en-CA" dirty="0" smtClean="0"/>
          </a:p>
          <a:p>
            <a:r>
              <a:rPr lang="en-CA" dirty="0" smtClean="0"/>
              <a:t>Building skills for prescription writing, ROI calculations, etc.</a:t>
            </a:r>
          </a:p>
          <a:p>
            <a:r>
              <a:rPr lang="en-CA" dirty="0" smtClean="0"/>
              <a:t>More staff engagement on broader stewardship issues</a:t>
            </a:r>
          </a:p>
          <a:p>
            <a:r>
              <a:rPr lang="en-CA" dirty="0" smtClean="0"/>
              <a:t>Demonstrates to government that internal agencies are capable of delivering low-cost, on-time products </a:t>
            </a:r>
          </a:p>
          <a:p>
            <a:endParaRPr lang="en-CA" dirty="0"/>
          </a:p>
        </p:txBody>
      </p:sp>
    </p:spTree>
    <p:extLst>
      <p:ext uri="{BB962C8B-B14F-4D97-AF65-F5344CB8AC3E}">
        <p14:creationId xmlns="" xmlns:p14="http://schemas.microsoft.com/office/powerpoint/2010/main" val="2968230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dirty="0" smtClean="0"/>
              <a:t>New training opportunities for BCTS staff (TIPSY, </a:t>
            </a:r>
            <a:r>
              <a:rPr lang="en-CA" dirty="0" smtClean="0"/>
              <a:t>ROI’s, RESULTS to deal with government obligations, </a:t>
            </a:r>
            <a:r>
              <a:rPr lang="en-CA" dirty="0" smtClean="0"/>
              <a:t>etc</a:t>
            </a:r>
            <a:r>
              <a:rPr lang="en-CA" dirty="0" smtClean="0"/>
              <a:t>)</a:t>
            </a:r>
          </a:p>
          <a:p>
            <a:r>
              <a:rPr lang="en-CA" dirty="0" smtClean="0"/>
              <a:t>Commitment between BCTS and Field Services staff to work together and provide some flexibility in staffing</a:t>
            </a:r>
          </a:p>
          <a:p>
            <a:r>
              <a:rPr lang="en-CA" dirty="0" smtClean="0"/>
              <a:t>10% overhead will help out with “bottom line”</a:t>
            </a:r>
          </a:p>
          <a:p>
            <a:pPr>
              <a:buNone/>
            </a:pPr>
            <a:endParaRPr lang="en-CA" dirty="0" smtClean="0"/>
          </a:p>
          <a:p>
            <a:endParaRPr lang="en-CA" dirty="0"/>
          </a:p>
        </p:txBody>
      </p:sp>
    </p:spTree>
    <p:extLst>
      <p:ext uri="{BB962C8B-B14F-4D97-AF65-F5344CB8AC3E}">
        <p14:creationId xmlns="" xmlns:p14="http://schemas.microsoft.com/office/powerpoint/2010/main" val="3618332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BCTS Disadvantages</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Lots of unknowns</a:t>
            </a:r>
          </a:p>
          <a:p>
            <a:r>
              <a:rPr lang="en-CA" dirty="0" smtClean="0"/>
              <a:t>Business </a:t>
            </a:r>
            <a:r>
              <a:rPr lang="en-CA" dirty="0" smtClean="0"/>
              <a:t>Unit could grow dependent on FFT </a:t>
            </a:r>
            <a:r>
              <a:rPr lang="en-CA" dirty="0" smtClean="0"/>
              <a:t>work</a:t>
            </a:r>
            <a:endParaRPr lang="en-CA" dirty="0" smtClean="0"/>
          </a:p>
          <a:p>
            <a:r>
              <a:rPr lang="en-CA" dirty="0" smtClean="0"/>
              <a:t>May be setting themselves up for disappointment if FFT goes away</a:t>
            </a:r>
          </a:p>
          <a:p>
            <a:r>
              <a:rPr lang="en-CA" dirty="0" smtClean="0"/>
              <a:t>Cannot afford to lose </a:t>
            </a:r>
            <a:r>
              <a:rPr lang="en-CA" dirty="0" smtClean="0"/>
              <a:t>money</a:t>
            </a:r>
          </a:p>
          <a:p>
            <a:r>
              <a:rPr lang="en-CA" dirty="0" smtClean="0"/>
              <a:t>Steep learning curve initially on the FFT way of doing things.</a:t>
            </a:r>
            <a:endParaRPr lang="en-CA" dirty="0" smtClean="0"/>
          </a:p>
          <a:p>
            <a:r>
              <a:rPr lang="en-CA" dirty="0" smtClean="0"/>
              <a:t>Misconceptions from majors that FFT will artificially lower costs</a:t>
            </a:r>
            <a:endParaRPr lang="en-CA" dirty="0"/>
          </a:p>
        </p:txBody>
      </p:sp>
    </p:spTree>
    <p:extLst>
      <p:ext uri="{BB962C8B-B14F-4D97-AF65-F5344CB8AC3E}">
        <p14:creationId xmlns="" xmlns:p14="http://schemas.microsoft.com/office/powerpoint/2010/main" val="949020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District Advantages	</a:t>
            </a:r>
            <a:endParaRPr lang="en-CA" dirty="0"/>
          </a:p>
        </p:txBody>
      </p:sp>
      <p:sp>
        <p:nvSpPr>
          <p:cNvPr id="3" name="Content Placeholder 2"/>
          <p:cNvSpPr>
            <a:spLocks noGrp="1"/>
          </p:cNvSpPr>
          <p:nvPr>
            <p:ph idx="1"/>
          </p:nvPr>
        </p:nvSpPr>
        <p:spPr/>
        <p:txBody>
          <a:bodyPr>
            <a:normAutofit fontScale="85000" lnSpcReduction="10000"/>
          </a:bodyPr>
          <a:lstStyle/>
          <a:p>
            <a:pPr>
              <a:buFont typeface="Courier New" pitchFamily="49" charset="0"/>
              <a:buChar char="o"/>
            </a:pPr>
            <a:endParaRPr lang="en-CA" dirty="0" smtClean="0"/>
          </a:p>
          <a:p>
            <a:r>
              <a:rPr lang="en-CA" dirty="0" smtClean="0"/>
              <a:t>District will take on the budgeting and planning roles and run the program with assistance </a:t>
            </a:r>
            <a:r>
              <a:rPr lang="en-CA" dirty="0" smtClean="0"/>
              <a:t>from </a:t>
            </a:r>
            <a:r>
              <a:rPr lang="en-CA" dirty="0" smtClean="0"/>
              <a:t>Region staff</a:t>
            </a:r>
          </a:p>
          <a:p>
            <a:r>
              <a:rPr lang="en-CA" dirty="0" smtClean="0"/>
              <a:t>Keeps staff contract management skills up</a:t>
            </a:r>
            <a:endParaRPr lang="en-CA" dirty="0"/>
          </a:p>
          <a:p>
            <a:r>
              <a:rPr lang="en-CA" dirty="0" smtClean="0"/>
              <a:t>Cross-training opportunities for district technicians in </a:t>
            </a:r>
            <a:r>
              <a:rPr lang="en-CA" dirty="0" err="1" smtClean="0"/>
              <a:t>silviculture</a:t>
            </a:r>
            <a:r>
              <a:rPr lang="en-CA" dirty="0" smtClean="0"/>
              <a:t> </a:t>
            </a:r>
            <a:r>
              <a:rPr lang="en-CA" dirty="0" smtClean="0"/>
              <a:t>activities that didn’t exist before</a:t>
            </a:r>
          </a:p>
          <a:p>
            <a:r>
              <a:rPr lang="en-CA" dirty="0" smtClean="0"/>
              <a:t>More interaction on day to day matters with BCTS staff</a:t>
            </a:r>
            <a:endParaRPr lang="en-CA" dirty="0" smtClean="0"/>
          </a:p>
          <a:p>
            <a:r>
              <a:rPr lang="en-CA" dirty="0" smtClean="0"/>
              <a:t>BCTS and District staff are in the same building and communication is simplified.</a:t>
            </a:r>
          </a:p>
          <a:p>
            <a:endParaRPr lang="en-CA" dirty="0" smtClean="0"/>
          </a:p>
          <a:p>
            <a:endParaRPr lang="en-CA" dirty="0"/>
          </a:p>
        </p:txBody>
      </p:sp>
    </p:spTree>
    <p:extLst>
      <p:ext uri="{BB962C8B-B14F-4D97-AF65-F5344CB8AC3E}">
        <p14:creationId xmlns="" xmlns:p14="http://schemas.microsoft.com/office/powerpoint/2010/main" val="3509026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dirty="0" smtClean="0"/>
              <a:t>We </a:t>
            </a:r>
            <a:r>
              <a:rPr lang="en-CA" dirty="0"/>
              <a:t>have had good co-operation between the two organizations in the </a:t>
            </a:r>
            <a:r>
              <a:rPr lang="en-CA" dirty="0" smtClean="0"/>
              <a:t>past</a:t>
            </a:r>
          </a:p>
          <a:p>
            <a:r>
              <a:rPr lang="en-CA" dirty="0" smtClean="0"/>
              <a:t>Added engagement of District staff due to more variety and more field days for foresters and techs</a:t>
            </a:r>
          </a:p>
          <a:p>
            <a:r>
              <a:rPr lang="en-CA" dirty="0" smtClean="0"/>
              <a:t>More funding for the District</a:t>
            </a:r>
            <a:endParaRPr lang="en-CA" dirty="0"/>
          </a:p>
          <a:p>
            <a:endParaRPr lang="en-CA" dirty="0"/>
          </a:p>
        </p:txBody>
      </p:sp>
    </p:spTree>
    <p:extLst>
      <p:ext uri="{BB962C8B-B14F-4D97-AF65-F5344CB8AC3E}">
        <p14:creationId xmlns="" xmlns:p14="http://schemas.microsoft.com/office/powerpoint/2010/main" val="1236588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Technical Issues	</a:t>
            </a:r>
            <a:endParaRPr lang="en-CA" dirty="0"/>
          </a:p>
        </p:txBody>
      </p:sp>
      <p:sp>
        <p:nvSpPr>
          <p:cNvPr id="3" name="Content Placeholder 2"/>
          <p:cNvSpPr>
            <a:spLocks noGrp="1"/>
          </p:cNvSpPr>
          <p:nvPr>
            <p:ph idx="1"/>
          </p:nvPr>
        </p:nvSpPr>
        <p:spPr/>
        <p:txBody>
          <a:bodyPr>
            <a:normAutofit fontScale="92500" lnSpcReduction="20000"/>
          </a:bodyPr>
          <a:lstStyle/>
          <a:p>
            <a:r>
              <a:rPr lang="en-CA" dirty="0" smtClean="0"/>
              <a:t>All BCTS time and mileage will be tracked to determine if 10% overhead is correct</a:t>
            </a:r>
          </a:p>
          <a:p>
            <a:r>
              <a:rPr lang="en-CA" dirty="0" smtClean="0"/>
              <a:t>FFT planting contract is separate for this year only, after 2012, it will be one planting contract (possibly with two schedule B’s) so that it’s not apparent to bidders which blocks are FFT</a:t>
            </a:r>
          </a:p>
          <a:p>
            <a:r>
              <a:rPr lang="en-CA" dirty="0" smtClean="0"/>
              <a:t>For 2012, </a:t>
            </a:r>
            <a:r>
              <a:rPr lang="en-CA" dirty="0" smtClean="0"/>
              <a:t>additional </a:t>
            </a:r>
            <a:r>
              <a:rPr lang="en-CA" dirty="0" err="1" smtClean="0"/>
              <a:t>overplanning</a:t>
            </a:r>
            <a:r>
              <a:rPr lang="en-CA" dirty="0" smtClean="0"/>
              <a:t> funding was added </a:t>
            </a:r>
            <a:r>
              <a:rPr lang="en-CA" dirty="0" smtClean="0"/>
              <a:t>to account for additional time spent by BCTS on setting up new openings in their Genus system for blocks that are already </a:t>
            </a:r>
            <a:r>
              <a:rPr lang="en-CA" dirty="0" err="1" smtClean="0"/>
              <a:t>onstream</a:t>
            </a:r>
            <a:r>
              <a:rPr lang="en-CA" dirty="0" smtClean="0"/>
              <a:t> </a:t>
            </a:r>
            <a:endParaRPr lang="en-CA" dirty="0"/>
          </a:p>
        </p:txBody>
      </p:sp>
    </p:spTree>
    <p:extLst>
      <p:ext uri="{BB962C8B-B14F-4D97-AF65-F5344CB8AC3E}">
        <p14:creationId xmlns="" xmlns:p14="http://schemas.microsoft.com/office/powerpoint/2010/main" val="3183810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dirty="0" smtClean="0"/>
              <a:t>BCTS will operate in Genus as per their regular procedures, and then download everything into </a:t>
            </a:r>
            <a:r>
              <a:rPr lang="en-CA" dirty="0" smtClean="0"/>
              <a:t>RESULTS</a:t>
            </a:r>
          </a:p>
          <a:p>
            <a:r>
              <a:rPr lang="en-CA" dirty="0" smtClean="0"/>
              <a:t>Region has budgeted for some “transition” funding for </a:t>
            </a:r>
            <a:r>
              <a:rPr lang="en-CA" dirty="0" err="1" smtClean="0"/>
              <a:t>Conifex</a:t>
            </a:r>
            <a:r>
              <a:rPr lang="en-CA" dirty="0" smtClean="0"/>
              <a:t>, so that we can go to them as needs arise for assistance</a:t>
            </a:r>
          </a:p>
          <a:p>
            <a:endParaRPr lang="en-CA" dirty="0" smtClean="0"/>
          </a:p>
          <a:p>
            <a:pPr>
              <a:buNone/>
            </a:pPr>
            <a:endParaRPr lang="en-CA" dirty="0"/>
          </a:p>
        </p:txBody>
      </p:sp>
    </p:spTree>
    <p:extLst>
      <p:ext uri="{BB962C8B-B14F-4D97-AF65-F5344CB8AC3E}">
        <p14:creationId xmlns="" xmlns:p14="http://schemas.microsoft.com/office/powerpoint/2010/main" val="2710838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Challenges	</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District needs to find staff time to implement new contract(s) and to run the program</a:t>
            </a:r>
          </a:p>
          <a:p>
            <a:r>
              <a:rPr lang="en-CA" dirty="0" smtClean="0"/>
              <a:t>Additional contract management courses required for both district and BCTS staff</a:t>
            </a:r>
          </a:p>
          <a:p>
            <a:r>
              <a:rPr lang="en-CA" dirty="0" smtClean="0"/>
              <a:t>Getting an efficient information tracking system in place</a:t>
            </a:r>
            <a:r>
              <a:rPr lang="en-CA" dirty="0" smtClean="0"/>
              <a:t>.</a:t>
            </a:r>
          </a:p>
          <a:p>
            <a:r>
              <a:rPr lang="en-CA" dirty="0" smtClean="0"/>
              <a:t>Getting data into RESULTS in a timely and efficient manner given staffing issues and passing QA by CTQ</a:t>
            </a:r>
          </a:p>
          <a:p>
            <a:r>
              <a:rPr lang="en-CA" dirty="0" smtClean="0"/>
              <a:t>Accounting and payment procedures</a:t>
            </a:r>
            <a:endParaRPr lang="en-CA" dirty="0" smtClean="0"/>
          </a:p>
          <a:p>
            <a:endParaRPr lang="en-CA" dirty="0"/>
          </a:p>
        </p:txBody>
      </p:sp>
    </p:spTree>
    <p:extLst>
      <p:ext uri="{BB962C8B-B14F-4D97-AF65-F5344CB8AC3E}">
        <p14:creationId xmlns="" xmlns:p14="http://schemas.microsoft.com/office/powerpoint/2010/main" val="986628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To sum up:</a:t>
            </a:r>
            <a:endParaRPr lang="en-CA" dirty="0"/>
          </a:p>
        </p:txBody>
      </p:sp>
      <p:sp>
        <p:nvSpPr>
          <p:cNvPr id="3" name="Content Placeholder 2"/>
          <p:cNvSpPr>
            <a:spLocks noGrp="1"/>
          </p:cNvSpPr>
          <p:nvPr>
            <p:ph idx="1"/>
          </p:nvPr>
        </p:nvSpPr>
        <p:spPr/>
        <p:txBody>
          <a:bodyPr/>
          <a:lstStyle/>
          <a:p>
            <a:r>
              <a:rPr lang="en-CA" dirty="0" smtClean="0"/>
              <a:t>Stay </a:t>
            </a:r>
            <a:r>
              <a:rPr lang="en-CA" dirty="0" smtClean="0"/>
              <a:t>tuned....the proof is in the pudding, and we will let you </a:t>
            </a:r>
            <a:r>
              <a:rPr lang="en-CA" dirty="0" smtClean="0"/>
              <a:t>know next year how it actually worked out!</a:t>
            </a:r>
            <a:endParaRPr lang="en-CA" dirty="0" smtClean="0"/>
          </a:p>
          <a:p>
            <a:endParaRPr lang="en-CA"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240</TotalTime>
  <Words>1186</Words>
  <Application>Microsoft Office PowerPoint</Application>
  <PresentationFormat>On-screen Show (4:3)</PresentationFormat>
  <Paragraphs>90</Paragraphs>
  <Slides>18</Slides>
  <Notes>7</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Austin</vt:lpstr>
      <vt:lpstr>Northern Exposure</vt:lpstr>
      <vt:lpstr>Backgrounder </vt:lpstr>
      <vt:lpstr>Slide 3</vt:lpstr>
      <vt:lpstr>Slide 4</vt:lpstr>
      <vt:lpstr>Slide 5</vt:lpstr>
      <vt:lpstr>2012/13 Program </vt:lpstr>
      <vt:lpstr>Division of Labour</vt:lpstr>
      <vt:lpstr>Slide 8</vt:lpstr>
      <vt:lpstr>BCTS Advantages</vt:lpstr>
      <vt:lpstr>Slide 10</vt:lpstr>
      <vt:lpstr>Slide 11</vt:lpstr>
      <vt:lpstr>BCTS Disadvantages</vt:lpstr>
      <vt:lpstr>District Advantages </vt:lpstr>
      <vt:lpstr>Slide 14</vt:lpstr>
      <vt:lpstr>Technical Issues </vt:lpstr>
      <vt:lpstr>Slide 16</vt:lpstr>
      <vt:lpstr>Challenges </vt:lpstr>
      <vt:lpstr>To sum up:</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Blaine</dc:creator>
  <cp:lastModifiedBy>d3anders</cp:lastModifiedBy>
  <cp:revision>24</cp:revision>
  <dcterms:created xsi:type="dcterms:W3CDTF">2012-03-05T02:10:31Z</dcterms:created>
  <dcterms:modified xsi:type="dcterms:W3CDTF">2012-03-06T23:36:23Z</dcterms:modified>
</cp:coreProperties>
</file>